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307" r:id="rId4"/>
    <p:sldId id="308" r:id="rId5"/>
    <p:sldId id="298" r:id="rId6"/>
    <p:sldId id="257" r:id="rId7"/>
    <p:sldId id="310" r:id="rId8"/>
    <p:sldId id="309" r:id="rId9"/>
    <p:sldId id="311" r:id="rId10"/>
    <p:sldId id="299" r:id="rId11"/>
    <p:sldId id="296" r:id="rId12"/>
    <p:sldId id="297" r:id="rId13"/>
    <p:sldId id="302" r:id="rId14"/>
    <p:sldId id="312" r:id="rId15"/>
    <p:sldId id="304" r:id="rId16"/>
    <p:sldId id="314" r:id="rId17"/>
    <p:sldId id="315" r:id="rId18"/>
    <p:sldId id="313" r:id="rId19"/>
    <p:sldId id="306" r:id="rId20"/>
    <p:sldId id="300" r:id="rId21"/>
    <p:sldId id="305" r:id="rId22"/>
    <p:sldId id="316" r:id="rId23"/>
    <p:sldId id="301" r:id="rId24"/>
    <p:sldId id="303" r:id="rId25"/>
    <p:sldId id="278" r:id="rId26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9"/>
    </p:embeddedFont>
    <p:embeddedFont>
      <p:font typeface="Arvo" panose="02020500000000000000" charset="0"/>
      <p:regular r:id="rId30"/>
      <p:bold r:id="rId31"/>
      <p:italic r:id="rId32"/>
      <p:boldItalic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Roboto Condensed" panose="02020500000000000000" charset="0"/>
      <p:regular r:id="rId36"/>
      <p:bold r:id="rId37"/>
      <p:italic r:id="rId38"/>
      <p:boldItalic r:id="rId39"/>
    </p:embeddedFont>
    <p:embeddedFont>
      <p:font typeface="Roboto Condensed Light" panose="02020500000000000000" charset="0"/>
      <p:regular r:id="rId40"/>
      <p:bold r:id="rId41"/>
      <p:italic r:id="rId42"/>
      <p:boldItalic r:id="rId43"/>
    </p:embeddedFont>
    <p:embeddedFont>
      <p:font typeface="微軟正黑體" panose="020B0604030504040204" pitchFamily="34" charset="-12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4971" autoAdjust="0"/>
  </p:normalViewPr>
  <p:slideViewPr>
    <p:cSldViewPr snapToGrid="0">
      <p:cViewPr varScale="1">
        <p:scale>
          <a:sx n="81" d="100"/>
          <a:sy n="81" d="100"/>
        </p:scale>
        <p:origin x="9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C025B25-1DA2-4DD9-A14C-9325C6C324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E92139-E289-4071-AC0C-1BE952C14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B9EF-27D7-4AA7-BC49-D29FD357137F}" type="datetime5">
              <a:rPr lang="zh-TW" altLang="en-US" smtClean="0"/>
              <a:t>2022年9月12日星期一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14E57D-46BC-4F1F-BF63-14C49DF825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48E4EB-1EE9-457E-B9DC-E1399E604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430A-4C2F-4BBE-B9FA-12F6407855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92014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31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387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875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929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357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506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370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204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538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，例如自適應巡航控制和前方碰撞警告。它還包括確定每個受測者的風險承受能力和信任自動化傾向的問題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對 </a:t>
            </a:r>
            <a:r>
              <a:rPr lang="en-US" altLang="zh-TW" dirty="0"/>
              <a:t>27 </a:t>
            </a:r>
            <a:r>
              <a:rPr lang="zh-TW" altLang="en-US" dirty="0"/>
              <a:t>名受試者的調查是通過網絡形式進行的，而其他 </a:t>
            </a:r>
            <a:r>
              <a:rPr lang="en-US" altLang="zh-TW" dirty="0"/>
              <a:t>11 </a:t>
            </a:r>
            <a:r>
              <a:rPr lang="zh-TW" altLang="en-US" dirty="0"/>
              <a:t>名受試者由於軟件限制通過紙質形式完成了調查。每個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14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2036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814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15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624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62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545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133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48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信任和協作效率隨著操作員對工廠運營的熟悉程度不斷提高，故障的大小對信任的損失產生了成比例的影響</a:t>
            </a:r>
            <a:r>
              <a:rPr lang="en-US" altLang="zh-TW" dirty="0"/>
              <a:t>(Lee &amp; Moray, 1994)</a:t>
            </a:r>
            <a:r>
              <a:rPr lang="zh-TW" altLang="en-US" dirty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zh-TW" altLang="en-US" dirty="0"/>
              <a:t>研究將信任水平與使用 </a:t>
            </a:r>
            <a:r>
              <a:rPr lang="en-US" altLang="zh-TW" dirty="0"/>
              <a:t>5-Likert </a:t>
            </a:r>
            <a:r>
              <a:rPr lang="zh-TW" altLang="en-US" dirty="0"/>
              <a:t>量表測量的感知風險水平進行了比較，並表明如果信任高於感知風險，團隊成員將打算在關係中承擔風險，否則他們將不願意如果感知風險高於信任，則參與</a:t>
            </a:r>
            <a:r>
              <a:rPr lang="en-US" altLang="zh-TW" dirty="0"/>
              <a:t>(Mayer et al., 1995)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930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59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046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485648" y="1090750"/>
            <a:ext cx="6775704" cy="14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dirty="0"/>
              <a:t>自動駕駛系統中風險對駕駛員信任的影響</a:t>
            </a:r>
            <a:endParaRPr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BB5AFCA-673D-443A-A4E6-94E081CCC711}"/>
              </a:ext>
            </a:extLst>
          </p:cNvPr>
          <p:cNvSpPr txBox="1"/>
          <p:nvPr/>
        </p:nvSpPr>
        <p:spPr>
          <a:xfrm>
            <a:off x="1390072" y="2659200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THE INFLUENCE OF RISK ON DRIVER TRUST IN AUTONOMOUS DRIVING SYSTEMS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AE14489-83F2-468A-A571-A57C537900E3}"/>
              </a:ext>
            </a:extLst>
          </p:cNvPr>
          <p:cNvSpPr/>
          <p:nvPr/>
        </p:nvSpPr>
        <p:spPr>
          <a:xfrm>
            <a:off x="3873500" y="42659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陳善治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指導教授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柳永青 教授</a:t>
            </a:r>
            <a:endParaRPr lang="en-US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BA46F4B-FCA5-4601-97C0-ADCA7DCB1187}"/>
              </a:ext>
            </a:extLst>
          </p:cNvPr>
          <p:cNvSpPr txBox="1"/>
          <p:nvPr/>
        </p:nvSpPr>
        <p:spPr>
          <a:xfrm>
            <a:off x="0" y="4178490"/>
            <a:ext cx="6809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Yang &amp; Robert</a:t>
            </a: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期刊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ResearchGate</a:t>
            </a:r>
          </a:p>
          <a:p>
            <a:pPr>
              <a:buSzPts val="935"/>
            </a:pPr>
            <a:r>
              <a:rPr lang="zh-TW" altLang="en-US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年分</a:t>
            </a:r>
            <a:r>
              <a:rPr lang="en-US" altLang="zh-TW" i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2018 </a:t>
            </a:r>
            <a:endParaRPr lang="zh-TW" altLang="zh-TW" i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/>
              <a:t>方法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C9448BC-4E7E-4BFF-AE6A-49CEBE9494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72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3-1 </a:t>
            </a:r>
            <a:r>
              <a:rPr lang="zh-TW" altLang="en-US" dirty="0"/>
              <a:t>受測者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E7B75D4-A9E8-4223-8C79-84CE3FDEA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1CB11C4-66D8-4236-845D-529F4D848CD0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招募了 </a:t>
            </a:r>
            <a:r>
              <a:rPr lang="en-US" altLang="zh-TW" dirty="0"/>
              <a:t>36 </a:t>
            </a:r>
            <a:r>
              <a:rPr lang="zh-TW" altLang="en-US" dirty="0"/>
              <a:t>名有駕照的人參加實驗。 受測者平均年齡為</a:t>
            </a:r>
            <a:r>
              <a:rPr lang="en-US" altLang="zh-TW" dirty="0"/>
              <a:t>22.74</a:t>
            </a:r>
            <a:r>
              <a:rPr lang="zh-TW" altLang="en-US" dirty="0"/>
              <a:t>歲，其中女性</a:t>
            </a:r>
            <a:r>
              <a:rPr lang="en-US" altLang="zh-TW" dirty="0"/>
              <a:t>14</a:t>
            </a:r>
            <a:r>
              <a:rPr lang="zh-TW" altLang="en-US" dirty="0"/>
              <a:t>人，男性</a:t>
            </a:r>
            <a:r>
              <a:rPr lang="en-US" altLang="zh-TW" dirty="0"/>
              <a:t>21</a:t>
            </a:r>
            <a:r>
              <a:rPr lang="zh-TW" altLang="en-US" dirty="0"/>
              <a:t>人，</a:t>
            </a:r>
            <a:r>
              <a:rPr lang="en-US" altLang="zh-TW" dirty="0"/>
              <a:t>1</a:t>
            </a:r>
            <a:r>
              <a:rPr lang="zh-TW" altLang="en-US" dirty="0"/>
              <a:t>人選擇不指定。 所有受測者的色覺和聽力均正常或矯正至正常。 </a:t>
            </a:r>
            <a:endParaRPr lang="en-US" altLang="zh-TW" dirty="0"/>
          </a:p>
          <a:p>
            <a:r>
              <a:rPr lang="zh-TW" altLang="en-US" dirty="0"/>
              <a:t>受測者會獲得 </a:t>
            </a:r>
            <a:r>
              <a:rPr lang="en-US" altLang="zh-TW" dirty="0"/>
              <a:t>15 </a:t>
            </a:r>
            <a:r>
              <a:rPr lang="zh-TW" altLang="en-US" dirty="0"/>
              <a:t>美元，並根據在實驗中的表現獲得獎勵。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91366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3-2 </a:t>
            </a:r>
            <a:r>
              <a:rPr lang="zh-TW" altLang="en-US" dirty="0"/>
              <a:t>儀器設備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5BBC478-0FBB-4804-8425-449240B56B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C1A822B6-54DE-41A8-8B83-DF1DD8CE288D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使用具有三個螢幕的靜態駕駛模擬器進行，自主導航虛擬環境實驗室用於創建虛擬環境並實現半自主駕駛行為。</a:t>
            </a:r>
            <a:endParaRPr lang="en-US" altLang="zh-TW" dirty="0"/>
          </a:p>
          <a:p>
            <a:r>
              <a:rPr lang="en-US" altLang="zh-TW" dirty="0"/>
              <a:t>PEBL (Mueller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Piper, 2014)</a:t>
            </a:r>
            <a:r>
              <a:rPr lang="zh-TW" altLang="en-US" dirty="0"/>
              <a:t>用於</a:t>
            </a:r>
            <a:r>
              <a:rPr lang="en-US" altLang="zh-TW" dirty="0"/>
              <a:t>NDRT</a:t>
            </a:r>
            <a:r>
              <a:rPr lang="zh-TW" altLang="en-US" dirty="0"/>
              <a:t>任務，在受測者右側的觸控螢幕上進行操作。 </a:t>
            </a:r>
            <a:endParaRPr lang="en-US" altLang="zh-TW" dirty="0"/>
          </a:p>
          <a:p>
            <a:r>
              <a:rPr lang="zh-TW" altLang="en-US" dirty="0"/>
              <a:t>頭戴式眼動儀用於收集研究期間受測者的注視行為。</a:t>
            </a:r>
            <a:endParaRPr lang="en-US" altLang="zh-TW" dirty="0"/>
          </a:p>
          <a:p>
            <a:r>
              <a:rPr lang="zh-TW" altLang="en-US" dirty="0"/>
              <a:t>還收集了皮膚電反應 </a:t>
            </a:r>
            <a:r>
              <a:rPr lang="en-US" altLang="zh-TW" dirty="0"/>
              <a:t>(GSR) </a:t>
            </a:r>
            <a:r>
              <a:rPr lang="zh-TW" altLang="en-US" dirty="0"/>
              <a:t>和心率。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4693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92CBFF05-B93D-4DA4-94FD-7D02D1C75D50}"/>
              </a:ext>
            </a:extLst>
          </p:cNvPr>
          <p:cNvSpPr txBox="1">
            <a:spLocks/>
          </p:cNvSpPr>
          <p:nvPr/>
        </p:nvSpPr>
        <p:spPr>
          <a:xfrm>
            <a:off x="293684" y="1416005"/>
            <a:ext cx="7324316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模擬車輛配備了車道保持、巡航控制和自動緊急制動。</a:t>
            </a:r>
            <a:endParaRPr lang="en-US" altLang="zh-TW" dirty="0"/>
          </a:p>
          <a:p>
            <a:r>
              <a:rPr lang="zh-TW" altLang="en-US" dirty="0"/>
              <a:t>當一輛停止的車輛出現在駕駛車輛的前方時，該系統會發出口頭警報。警報是口頭訊息是在碰撞之前大約 </a:t>
            </a:r>
            <a:r>
              <a:rPr lang="en-US" altLang="zh-TW" dirty="0"/>
              <a:t>8 </a:t>
            </a:r>
            <a:r>
              <a:rPr lang="zh-TW" altLang="en-US" dirty="0"/>
              <a:t>秒播放“前方車輛停止”，這時受測者可能不需反應”或“立即控制” 。</a:t>
            </a:r>
            <a:endParaRPr lang="en-US" altLang="zh-TW" dirty="0"/>
          </a:p>
          <a:p>
            <a:r>
              <a:rPr lang="zh-TW" altLang="en-US" dirty="0"/>
              <a:t>受試者的主要任務是在道路上駕駛模擬車輛，同時避免任何碰撞。如果受測者沒有避開停下的車輛則會失去積分。</a:t>
            </a:r>
          </a:p>
          <a:p>
            <a:endParaRPr lang="en-US" altLang="zh-TW" dirty="0"/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15A68A28-A3DE-49F5-ACD3-6519B9C5AE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28" b="26851"/>
          <a:stretch/>
        </p:blipFill>
        <p:spPr>
          <a:xfrm>
            <a:off x="2801853" y="3562182"/>
            <a:ext cx="2577669" cy="1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7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3-3 </a:t>
            </a:r>
            <a:r>
              <a:rPr lang="zh-TW" altLang="en-US" dirty="0"/>
              <a:t>受測者工作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ACA1A2F-39A7-4336-BF0B-22ED97E93D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92CBFF05-B93D-4DA4-94FD-7D02D1C75D50}"/>
              </a:ext>
            </a:extLst>
          </p:cNvPr>
          <p:cNvSpPr txBox="1">
            <a:spLocks/>
          </p:cNvSpPr>
          <p:nvPr/>
        </p:nvSpPr>
        <p:spPr>
          <a:xfrm>
            <a:off x="293684" y="1416005"/>
            <a:ext cx="7324316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受試者需要完成次要任務。次要任務是替代參考任務（</a:t>
            </a:r>
            <a:r>
              <a:rPr lang="en-US" altLang="zh-TW" dirty="0" err="1"/>
              <a:t>SuRT</a:t>
            </a:r>
            <a:r>
              <a:rPr lang="zh-TW" altLang="en-US" dirty="0"/>
              <a:t>；</a:t>
            </a:r>
            <a:r>
              <a:rPr lang="en-US" altLang="zh-TW" dirty="0"/>
              <a:t>[23]</a:t>
            </a:r>
            <a:r>
              <a:rPr lang="zh-TW" altLang="en-US" dirty="0"/>
              <a:t>）的修改版本。 </a:t>
            </a:r>
            <a:r>
              <a:rPr lang="en-US" altLang="zh-TW" dirty="0" err="1"/>
              <a:t>SuRT</a:t>
            </a:r>
            <a:r>
              <a:rPr lang="en-US" altLang="zh-TW" dirty="0"/>
              <a:t> </a:t>
            </a:r>
            <a:r>
              <a:rPr lang="zh-TW" altLang="en-US" dirty="0"/>
              <a:t>類似於目標識別任務。</a:t>
            </a:r>
            <a:endParaRPr lang="en-US" altLang="zh-TW" dirty="0"/>
          </a:p>
          <a:p>
            <a:r>
              <a:rPr lang="zh-TW" altLang="en-US" dirty="0"/>
              <a:t>受試者必須從乾擾項（字母“</a:t>
            </a:r>
            <a:r>
              <a:rPr lang="en-US" altLang="zh-TW" dirty="0"/>
              <a:t>O”</a:t>
            </a:r>
            <a:r>
              <a:rPr lang="zh-TW" altLang="en-US" dirty="0"/>
              <a:t>）中識別目標項目（字母“</a:t>
            </a:r>
            <a:r>
              <a:rPr lang="en-US" altLang="zh-TW" dirty="0"/>
              <a:t>Q”</a:t>
            </a:r>
            <a:r>
              <a:rPr lang="zh-TW" altLang="en-US" dirty="0"/>
              <a:t>）並手動點擊於受測者右側的觸控螢幕。</a:t>
            </a:r>
            <a:endParaRPr lang="en-US" altLang="zh-TW" dirty="0"/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5102A862-C624-4208-9EE3-391E3CC7D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97"/>
          <a:stretch/>
        </p:blipFill>
        <p:spPr>
          <a:xfrm>
            <a:off x="2348165" y="2974047"/>
            <a:ext cx="3228125" cy="19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29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BD8D152A-F737-4BF4-BF5D-F516A62F10D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採用 </a:t>
            </a:r>
            <a:r>
              <a:rPr lang="en-US" altLang="zh-TW" dirty="0"/>
              <a:t>2×2 </a:t>
            </a:r>
            <a:r>
              <a:rPr lang="zh-TW" altLang="en-US" dirty="0"/>
              <a:t>的組內設計。 本實驗的兩個自變項是內部風險和外部風險。 通過前向碰撞預警系統的可靠性來控制內部風險； 外部風險是通過霧的道路能見度來操弄的。</a:t>
            </a:r>
            <a:endParaRPr lang="en-US" altLang="zh-TW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76838E2A-136A-4F40-9C8B-03AB907BC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81" y="2552573"/>
            <a:ext cx="4487379" cy="25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BD8D152A-F737-4BF4-BF5D-F516A62F10D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低外部風險（高能見度）條件如圖 </a:t>
            </a:r>
            <a:r>
              <a:rPr lang="en-US" altLang="zh-TW" dirty="0"/>
              <a:t>4</a:t>
            </a:r>
            <a:r>
              <a:rPr lang="zh-TW" altLang="en-US" dirty="0"/>
              <a:t>（</a:t>
            </a:r>
            <a:r>
              <a:rPr lang="en-US" altLang="zh-TW" dirty="0"/>
              <a:t>a</a:t>
            </a:r>
            <a:r>
              <a:rPr lang="zh-TW" altLang="en-US" dirty="0"/>
              <a:t>）受試者可以看到 </a:t>
            </a:r>
            <a:r>
              <a:rPr lang="en-US" altLang="zh-TW" dirty="0"/>
              <a:t>1000 </a:t>
            </a:r>
            <a:r>
              <a:rPr lang="zh-TW" altLang="en-US" dirty="0"/>
              <a:t>英尺以上的道路。</a:t>
            </a:r>
            <a:endParaRPr lang="en-US" altLang="zh-TW" dirty="0"/>
          </a:p>
          <a:p>
            <a:r>
              <a:rPr lang="zh-TW" altLang="en-US" dirty="0"/>
              <a:t>在高外部風險（低能見度）條件如圖 </a:t>
            </a:r>
            <a:r>
              <a:rPr lang="en-US" altLang="zh-TW" dirty="0"/>
              <a:t>4</a:t>
            </a:r>
            <a:r>
              <a:rPr lang="zh-TW" altLang="en-US" dirty="0"/>
              <a:t>（</a:t>
            </a:r>
            <a:r>
              <a:rPr lang="en-US" altLang="zh-TW" dirty="0"/>
              <a:t>b</a:t>
            </a:r>
            <a:r>
              <a:rPr lang="zh-TW" altLang="en-US" dirty="0"/>
              <a:t>）所示，受試者只能看到道路下方約 </a:t>
            </a:r>
            <a:r>
              <a:rPr lang="en-US" altLang="zh-TW" dirty="0"/>
              <a:t>500 </a:t>
            </a:r>
            <a:r>
              <a:rPr lang="zh-TW" altLang="en-US" dirty="0"/>
              <a:t>英尺。</a:t>
            </a:r>
            <a:endParaRPr lang="en-US" altLang="zh-TW" dirty="0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3FF21A9F-490D-425D-B40E-9DA2371E6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76" b="19178"/>
          <a:stretch/>
        </p:blipFill>
        <p:spPr>
          <a:xfrm>
            <a:off x="4176936" y="3023418"/>
            <a:ext cx="3185766" cy="2055502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BC78F63A-E8CD-4F4D-A535-578892DE5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157"/>
          <a:stretch/>
        </p:blipFill>
        <p:spPr>
          <a:xfrm>
            <a:off x="404382" y="3023418"/>
            <a:ext cx="3058415" cy="205887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1968FF1-590D-42A7-AFAF-FA378B4F1243}"/>
              </a:ext>
            </a:extLst>
          </p:cNvPr>
          <p:cNvSpPr/>
          <p:nvPr/>
        </p:nvSpPr>
        <p:spPr>
          <a:xfrm>
            <a:off x="6931354" y="2715641"/>
            <a:ext cx="1907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EA4335"/>
                </a:solidFill>
                <a:latin typeface="arial" panose="020B0604020202020204" pitchFamily="34" charset="0"/>
              </a:rPr>
              <a:t>1</a:t>
            </a:r>
            <a:r>
              <a:rPr lang="zh-TW" altLang="en-US" dirty="0">
                <a:solidFill>
                  <a:srgbClr val="EA4335"/>
                </a:solidFill>
                <a:latin typeface="arial" panose="020B0604020202020204" pitchFamily="34" charset="0"/>
              </a:rPr>
              <a:t>英尺就等於</a:t>
            </a:r>
            <a:r>
              <a:rPr lang="en-US" altLang="zh-TW" dirty="0">
                <a:solidFill>
                  <a:srgbClr val="EA4335"/>
                </a:solidFill>
                <a:latin typeface="arial" panose="020B0604020202020204" pitchFamily="34" charset="0"/>
              </a:rPr>
              <a:t>0.3048</a:t>
            </a:r>
            <a:r>
              <a:rPr lang="zh-TW" altLang="en-US" dirty="0">
                <a:solidFill>
                  <a:srgbClr val="EA4335"/>
                </a:solidFill>
                <a:latin typeface="arial" panose="020B0604020202020204" pitchFamily="34" charset="0"/>
              </a:rPr>
              <a:t>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517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BD8D152A-F737-4BF4-BF5D-F516A62F10D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低內部風險（高可靠性）條件下，前向碰撞警告</a:t>
            </a:r>
            <a:r>
              <a:rPr lang="en-US" altLang="zh-TW" dirty="0"/>
              <a:t>100%</a:t>
            </a:r>
            <a:r>
              <a:rPr lang="zh-TW" altLang="en-US" dirty="0"/>
              <a:t>是正確的。</a:t>
            </a:r>
            <a:endParaRPr lang="en-US" altLang="zh-TW" dirty="0"/>
          </a:p>
          <a:p>
            <a:r>
              <a:rPr lang="zh-TW" altLang="en-US" dirty="0"/>
              <a:t>高內部風險（低可靠性）條件下，對於 </a:t>
            </a:r>
            <a:r>
              <a:rPr lang="en-US" altLang="zh-TW" dirty="0"/>
              <a:t>30% </a:t>
            </a:r>
            <a:r>
              <a:rPr lang="zh-TW" altLang="en-US" dirty="0"/>
              <a:t>的前向碰撞，警告是誤報</a:t>
            </a:r>
            <a:r>
              <a:rPr lang="en-US" altLang="zh-TW" dirty="0"/>
              <a:t>(10 </a:t>
            </a:r>
            <a:r>
              <a:rPr lang="zh-TW" altLang="en-US" dirty="0"/>
              <a:t>次事件中，第 </a:t>
            </a:r>
            <a:r>
              <a:rPr lang="en-US" altLang="zh-TW" dirty="0"/>
              <a:t>2 </a:t>
            </a:r>
            <a:r>
              <a:rPr lang="zh-TW" altLang="en-US" dirty="0"/>
              <a:t>、 </a:t>
            </a:r>
            <a:r>
              <a:rPr lang="en-US" altLang="zh-TW" dirty="0"/>
              <a:t>3 </a:t>
            </a:r>
            <a:r>
              <a:rPr lang="zh-TW" altLang="en-US" dirty="0"/>
              <a:t>和 第</a:t>
            </a:r>
            <a:r>
              <a:rPr lang="en-US" altLang="zh-TW" dirty="0"/>
              <a:t>5 </a:t>
            </a:r>
            <a:r>
              <a:rPr lang="zh-TW" altLang="en-US" dirty="0"/>
              <a:t>次遭遇誤報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因為研究表明，早期失敗對信任的影響比後來可靠性損失的影響更大</a:t>
            </a:r>
            <a:r>
              <a:rPr lang="en-US" altLang="zh-TW" dirty="0"/>
              <a:t>(ISO/TS 14198:2012) 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815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3-4 </a:t>
            </a:r>
            <a:r>
              <a:rPr lang="zh-TW" altLang="en-US" dirty="0"/>
              <a:t>實驗設計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4B54E94-7723-4550-9E9B-A00AFFE7A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BD8D152A-F737-4BF4-BF5D-F516A62F10D5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測量了</a:t>
            </a:r>
            <a:r>
              <a:rPr lang="en-US" altLang="zh-TW" dirty="0"/>
              <a:t>5</a:t>
            </a:r>
            <a:r>
              <a:rPr lang="zh-TW" altLang="en-US" dirty="0"/>
              <a:t>部分</a:t>
            </a:r>
            <a:r>
              <a:rPr lang="en-US" altLang="zh-TW" dirty="0"/>
              <a:t>:</a:t>
            </a:r>
          </a:p>
          <a:p>
            <a:pPr lvl="1"/>
            <a:r>
              <a:rPr lang="zh-TW" altLang="en-US" sz="1700" dirty="0"/>
              <a:t>主要任務績效（例如，車道保持、速度等）</a:t>
            </a:r>
            <a:endParaRPr lang="en-US" altLang="zh-TW" sz="1700" dirty="0"/>
          </a:p>
          <a:p>
            <a:pPr lvl="1"/>
            <a:r>
              <a:rPr lang="zh-TW" altLang="en-US" sz="1700" dirty="0"/>
              <a:t>次要任務績效、受測者的駕駛輸入（例如，轉向和製動）</a:t>
            </a:r>
            <a:endParaRPr lang="en-US" altLang="zh-TW" sz="1700" dirty="0"/>
          </a:p>
          <a:p>
            <a:pPr lvl="1"/>
            <a:r>
              <a:rPr lang="zh-TW" altLang="en-US" sz="1700" dirty="0"/>
              <a:t>主觀響應（例如，自主經驗、感知信任、風險和負荷量等）</a:t>
            </a:r>
            <a:endParaRPr lang="en-US" altLang="zh-TW" sz="1700" dirty="0"/>
          </a:p>
          <a:p>
            <a:pPr lvl="1"/>
            <a:r>
              <a:rPr lang="zh-TW" altLang="en-US" sz="1700" dirty="0"/>
              <a:t>信任調查措施</a:t>
            </a:r>
            <a:r>
              <a:rPr lang="en-US" altLang="zh-TW" sz="1700" dirty="0"/>
              <a:t>(ISO/TS 14198:2012)</a:t>
            </a:r>
          </a:p>
          <a:p>
            <a:pPr lvl="1"/>
            <a:r>
              <a:rPr lang="zh-TW" altLang="en-US" sz="1700" dirty="0"/>
              <a:t>眼動追踪、心率</a:t>
            </a:r>
            <a:r>
              <a:rPr lang="zh-TW" altLang="en-US" sz="1800" dirty="0"/>
              <a:t>（</a:t>
            </a:r>
            <a:r>
              <a:rPr lang="en-US" altLang="zh-TW" sz="1800" dirty="0"/>
              <a:t>HR</a:t>
            </a:r>
            <a:r>
              <a:rPr lang="zh-TW" altLang="en-US" sz="1800" dirty="0"/>
              <a:t>）</a:t>
            </a:r>
            <a:r>
              <a:rPr lang="zh-TW" altLang="en-US" sz="1700" dirty="0"/>
              <a:t>和皮膚電導</a:t>
            </a:r>
            <a:r>
              <a:rPr lang="zh-TW" altLang="en-US" sz="1800" dirty="0"/>
              <a:t>（</a:t>
            </a:r>
            <a:r>
              <a:rPr lang="en-US" altLang="zh-TW" sz="1800" dirty="0"/>
              <a:t>GSR</a:t>
            </a:r>
            <a:r>
              <a:rPr lang="zh-TW" altLang="en-US" sz="1800" dirty="0"/>
              <a:t>）</a:t>
            </a:r>
            <a:endParaRPr lang="en-US" altLang="zh-TW" sz="1700" dirty="0"/>
          </a:p>
          <a:p>
            <a:pPr lvl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2615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3-5 </a:t>
            </a:r>
            <a:r>
              <a:rPr lang="zh-TW" altLang="en-US" dirty="0"/>
              <a:t>實驗程序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0B36FE4-109F-419C-9EEA-6574FD039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4196C917-EC4C-49CE-8BF5-408E6639FA17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受測者首先填寫同意書以參與研究。</a:t>
            </a:r>
            <a:endParaRPr lang="en-US" altLang="zh-TW" dirty="0"/>
          </a:p>
          <a:p>
            <a:r>
              <a:rPr lang="zh-TW" altLang="en-US" dirty="0"/>
              <a:t>完成了一項實驗前調查，其中包括有關人口統計訊息的問題以及使用駕駛輔助設備的經驗。</a:t>
            </a:r>
            <a:endParaRPr lang="en-US" altLang="zh-TW" dirty="0"/>
          </a:p>
          <a:p>
            <a:r>
              <a:rPr lang="zh-TW" altLang="en-US" dirty="0"/>
              <a:t>受測者完成了簡短的練習以熟悉車輛控制和次要任務。訓練後，眼動儀和 </a:t>
            </a:r>
            <a:r>
              <a:rPr lang="en-US" altLang="zh-TW" dirty="0"/>
              <a:t>GSR/</a:t>
            </a:r>
            <a:r>
              <a:rPr lang="zh-TW" altLang="en-US" dirty="0"/>
              <a:t>心率監測器被安裝和校準。</a:t>
            </a:r>
            <a:endParaRPr lang="en-US" altLang="zh-TW" dirty="0"/>
          </a:p>
          <a:p>
            <a:r>
              <a:rPr lang="zh-TW" altLang="en-US" dirty="0"/>
              <a:t>參​​與者完成了四個測試實驗，一個對應於內部和外部風險級別中的每一對。每次駕駛課程持續約 </a:t>
            </a:r>
            <a:r>
              <a:rPr lang="en-US" altLang="zh-TW" dirty="0"/>
              <a:t>10 </a:t>
            </a:r>
            <a:r>
              <a:rPr lang="zh-TW" altLang="en-US" dirty="0"/>
              <a:t>分鐘。每次實驗結束時，受測者完成了事後調查。事後調查包括對感知風險、對自動化的信任和認知負荷的測量。</a:t>
            </a:r>
            <a:endParaRPr lang="en-US" altLang="zh-TW" dirty="0"/>
          </a:p>
          <a:p>
            <a:r>
              <a:rPr lang="zh-TW" altLang="en-US" dirty="0"/>
              <a:t>整個實驗的時間大約 </a:t>
            </a:r>
            <a:r>
              <a:rPr lang="en-US" altLang="zh-TW" dirty="0"/>
              <a:t>110 </a:t>
            </a:r>
            <a:r>
              <a:rPr lang="zh-TW" altLang="en-US" dirty="0"/>
              <a:t>分鐘。</a:t>
            </a:r>
          </a:p>
        </p:txBody>
      </p:sp>
    </p:spTree>
    <p:extLst>
      <p:ext uri="{BB962C8B-B14F-4D97-AF65-F5344CB8AC3E}">
        <p14:creationId xmlns:p14="http://schemas.microsoft.com/office/powerpoint/2010/main" val="53322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dist"/>
            <a:r>
              <a:rPr lang="zh-TW" altLang="en-US" dirty="0">
                <a:cs typeface="+mn-ea"/>
                <a:sym typeface="+mn-lt"/>
              </a:rPr>
              <a:t>背景動機及目的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8328064-37FD-405F-AEA8-2D33809A5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結果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BD20A49-11E5-4ED6-BD7A-F3822D3006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932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初步</a:t>
            </a:r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)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10C5A401-ECEC-44DA-BCCA-6CA8281FDB5E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對以下變量進行了分析：自我報告的信任、依賴、風險、</a:t>
            </a:r>
            <a:r>
              <a:rPr lang="en-US" altLang="zh-TW" dirty="0"/>
              <a:t>ADS </a:t>
            </a:r>
            <a:r>
              <a:rPr lang="zh-TW" altLang="en-US" dirty="0"/>
              <a:t>中的負荷量。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8EDAF8D-9766-48EC-A52B-9C7C6D96D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767"/>
          <a:stretch/>
        </p:blipFill>
        <p:spPr>
          <a:xfrm>
            <a:off x="2725919" y="2108328"/>
            <a:ext cx="4078642" cy="29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22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1"/>
                </a:solidFill>
                <a:latin typeface="Franklin Gothic Book" panose="020B0503020102020204"/>
                <a:ea typeface="微軟正黑體" panose="020B0604030504040204" pitchFamily="34" charset="-120"/>
              </a:rPr>
              <a:t>結果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113C449-2404-4B61-8049-EF9BA0A601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10C5A401-ECEC-44DA-BCCA-6CA8281FDB5E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其他結果原作者未完成。</a:t>
            </a:r>
          </a:p>
        </p:txBody>
      </p:sp>
    </p:spTree>
    <p:extLst>
      <p:ext uri="{BB962C8B-B14F-4D97-AF65-F5344CB8AC3E}">
        <p14:creationId xmlns:p14="http://schemas.microsoft.com/office/powerpoint/2010/main" val="220465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結果與討論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6DAFE9-77BC-4039-9882-E40CDA15C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3556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5. </a:t>
            </a:r>
            <a:r>
              <a:rPr lang="zh-TW" altLang="en-US" dirty="0"/>
              <a:t>結果與討論</a:t>
            </a: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0E9A798-8A0B-4A29-A6A9-76D022E368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66E51D86-93CC-4686-A207-36C940DC32D7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內部風險（即預警系統的可靠性）對自主性的信任有負面影響，當預警系統不可靠時駕駛對自主性的信任度降低。</a:t>
            </a:r>
            <a:endParaRPr lang="en-US" altLang="zh-TW" dirty="0"/>
          </a:p>
          <a:p>
            <a:r>
              <a:rPr lang="zh-TW" altLang="en-US" dirty="0"/>
              <a:t>外部風險（即駕駛環境的可見性）的影響較小。</a:t>
            </a:r>
            <a:endParaRPr lang="en-US" altLang="zh-TW" dirty="0"/>
          </a:p>
          <a:p>
            <a:r>
              <a:rPr lang="zh-TW" altLang="en-US" dirty="0"/>
              <a:t>內部風險降低了對 </a:t>
            </a:r>
            <a:r>
              <a:rPr lang="en-US" altLang="zh-TW" dirty="0"/>
              <a:t>ADS </a:t>
            </a:r>
            <a:r>
              <a:rPr lang="zh-TW" altLang="en-US" dirty="0"/>
              <a:t>的信任，內部風險的影響似乎強於外部風險。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512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525" name="Google Shape;525;p33"/>
          <p:cNvSpPr txBox="1">
            <a:spLocks noGrp="1"/>
          </p:cNvSpPr>
          <p:nvPr>
            <p:ph type="subTitle" idx="4294967295"/>
          </p:nvPr>
        </p:nvSpPr>
        <p:spPr>
          <a:xfrm>
            <a:off x="1275150" y="3230000"/>
            <a:ext cx="65937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Any questions?</a:t>
            </a:r>
            <a:endParaRPr sz="2000" b="1" dirty="0"/>
          </a:p>
        </p:txBody>
      </p:sp>
      <p:grpSp>
        <p:nvGrpSpPr>
          <p:cNvPr id="526" name="Google Shape;526;p33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27" name="Google Shape;527;p3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6A23437-4017-4517-BECA-5F247F393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1-1</a:t>
            </a:r>
            <a:r>
              <a:rPr lang="zh-TW" altLang="en-US" dirty="0"/>
              <a:t> 背景動機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6663083-8B40-4265-9A58-A1F4018D7D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0057E691-4E50-48CB-8761-414977913B72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自動駕駛系統 </a:t>
            </a:r>
            <a:r>
              <a:rPr lang="en-US" altLang="zh-TW" dirty="0"/>
              <a:t>(ADS) </a:t>
            </a:r>
            <a:r>
              <a:rPr lang="zh-TW" altLang="en-US" dirty="0"/>
              <a:t>現在使駕駛員能夠從事駕駛外的其他事務，而無需不斷參與駕駛情況</a:t>
            </a:r>
            <a:r>
              <a:rPr lang="en-US" altLang="zh-TW" dirty="0"/>
              <a:t>(Petersen et al., 2017)</a:t>
            </a:r>
            <a:r>
              <a:rPr lang="zh-TW" altLang="en-US" dirty="0"/>
              <a:t>。自動駕駛可以定義為車輛在沒有人為干預的情況下行駛的能力</a:t>
            </a:r>
            <a:r>
              <a:rPr lang="en-US" altLang="zh-TW" dirty="0"/>
              <a:t>(Maurer et al., 2016)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對 </a:t>
            </a:r>
            <a:r>
              <a:rPr lang="en-US" altLang="zh-TW" dirty="0"/>
              <a:t>ADS </a:t>
            </a:r>
            <a:r>
              <a:rPr lang="zh-TW" altLang="en-US" dirty="0"/>
              <a:t>的信任可以定義為人類操作員依賴 </a:t>
            </a:r>
            <a:r>
              <a:rPr lang="en-US" altLang="zh-TW" dirty="0"/>
              <a:t>ADS </a:t>
            </a:r>
            <a:r>
              <a:rPr lang="zh-TW" altLang="en-US" dirty="0"/>
              <a:t>進行無人監督駕駛的意願，並且當操作員願意將控制權交給自動化時，就會產生對 </a:t>
            </a:r>
            <a:r>
              <a:rPr lang="en-US" altLang="zh-TW" dirty="0"/>
              <a:t>ADS </a:t>
            </a:r>
            <a:r>
              <a:rPr lang="zh-TW" altLang="en-US" dirty="0"/>
              <a:t>的依賴</a:t>
            </a:r>
            <a:r>
              <a:rPr lang="en-US" altLang="zh-TW" dirty="0"/>
              <a:t>(</a:t>
            </a:r>
            <a:r>
              <a:rPr lang="en-US" altLang="zh-TW" dirty="0" err="1"/>
              <a:t>Körber</a:t>
            </a:r>
            <a:r>
              <a:rPr lang="en-US" altLang="zh-TW" dirty="0"/>
              <a:t> et al., 2018)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29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1-2</a:t>
            </a:r>
            <a:r>
              <a:rPr lang="zh-TW" altLang="en-US" dirty="0"/>
              <a:t> 目的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4886299-EFD4-48BA-A8D8-656DF50A0B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AB9576E2-94E6-41A9-9F7B-B99C987965AD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司機經常沒有充分利用或正確拒絕使用</a:t>
            </a:r>
            <a:r>
              <a:rPr lang="en-US" altLang="zh-TW" dirty="0"/>
              <a:t>ADS</a:t>
            </a:r>
            <a:r>
              <a:rPr lang="zh-TW" altLang="en-US" dirty="0"/>
              <a:t>。在這種情況下可能導致棄用，或放棄控制權卻也不能專注於次要任務</a:t>
            </a:r>
            <a:r>
              <a:rPr lang="en-US" altLang="zh-TW" dirty="0"/>
              <a:t>(Petersen et al., 2017; Muir &amp; Moray, 1996)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駕駛的信任與依賴 對</a:t>
            </a:r>
            <a:r>
              <a:rPr lang="en-US" altLang="zh-TW" dirty="0"/>
              <a:t>ADS </a:t>
            </a:r>
            <a:r>
              <a:rPr lang="zh-TW" altLang="en-US" dirty="0"/>
              <a:t>和設計自動化方面有至關重要的作用</a:t>
            </a:r>
            <a:r>
              <a:rPr lang="en-US" altLang="zh-TW" dirty="0"/>
              <a:t>(</a:t>
            </a:r>
            <a:r>
              <a:rPr lang="en-US" altLang="zh-TW" dirty="0" err="1"/>
              <a:t>Basu</a:t>
            </a:r>
            <a:r>
              <a:rPr lang="en-US" altLang="zh-TW" dirty="0"/>
              <a:t> &amp;</a:t>
            </a:r>
            <a:r>
              <a:rPr lang="zh-TW" altLang="en-US" dirty="0"/>
              <a:t> </a:t>
            </a:r>
            <a:r>
              <a:rPr lang="en-US" altLang="zh-TW" dirty="0"/>
              <a:t>Singhal, 2016) 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為了讓 </a:t>
            </a:r>
            <a:r>
              <a:rPr lang="en-US" altLang="zh-TW" dirty="0"/>
              <a:t>ADS </a:t>
            </a:r>
            <a:r>
              <a:rPr lang="zh-TW" altLang="en-US" dirty="0"/>
              <a:t>發揮作用，信任和依賴需要隨著時間的推移保持正確的狀態，以實現人車互動的最佳性能</a:t>
            </a:r>
            <a:r>
              <a:rPr lang="en-US" altLang="zh-TW" dirty="0"/>
              <a:t>(Miller &amp; Ju , 2015; </a:t>
            </a:r>
            <a:r>
              <a:rPr lang="en-US" altLang="zh-TW" dirty="0" err="1"/>
              <a:t>Haspiel</a:t>
            </a:r>
            <a:r>
              <a:rPr lang="en-US" altLang="zh-TW" dirty="0"/>
              <a:t> et al., 2018)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5560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zh-TW" altLang="en-US" dirty="0">
                <a:cs typeface="+mn-ea"/>
                <a:sym typeface="+mn-lt"/>
              </a:rPr>
              <a:t>文獻探討</a:t>
            </a:r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E2B1A88-F840-42DF-92CF-8480363334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434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46F72D-354F-4E10-9A72-CE5D9D556533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依賴是實際的信任行為，而信任是一種影響依賴的對自動化的態度</a:t>
            </a:r>
            <a:r>
              <a:rPr lang="en-US" altLang="zh-TW" dirty="0"/>
              <a:t>(Lee &amp; See, 2004)</a:t>
            </a:r>
            <a:r>
              <a:rPr lang="zh-TW" altLang="en-US" dirty="0"/>
              <a:t>。若缺乏信任有可能破壞與 </a:t>
            </a:r>
            <a:r>
              <a:rPr lang="en-US" altLang="zh-TW" dirty="0"/>
              <a:t>ADS </a:t>
            </a:r>
            <a:r>
              <a:rPr lang="zh-TW" altLang="en-US" dirty="0"/>
              <a:t>相關的功能，適當的信任水平對於駕駛員了解 </a:t>
            </a:r>
            <a:r>
              <a:rPr lang="en-US" altLang="zh-TW" dirty="0"/>
              <a:t>ADS </a:t>
            </a:r>
            <a:r>
              <a:rPr lang="zh-TW" altLang="en-US" dirty="0"/>
              <a:t>的功能以及使用自動化至關重要</a:t>
            </a:r>
            <a:r>
              <a:rPr lang="en-US" altLang="zh-TW" dirty="0"/>
              <a:t>(</a:t>
            </a:r>
            <a:r>
              <a:rPr lang="en-US" altLang="zh-TW" dirty="0" err="1"/>
              <a:t>Gremillion</a:t>
            </a:r>
            <a:r>
              <a:rPr lang="en-US" altLang="zh-TW" dirty="0"/>
              <a:t> et al., 2016)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對任何系統的信任在很大程度上與風險程度相關，對於理解駕駛員對 </a:t>
            </a:r>
            <a:r>
              <a:rPr lang="en-US" altLang="zh-TW" dirty="0"/>
              <a:t>ADS </a:t>
            </a:r>
            <a:r>
              <a:rPr lang="zh-TW" altLang="en-US" dirty="0"/>
              <a:t>的信任和依賴至關重要</a:t>
            </a:r>
            <a:r>
              <a:rPr lang="en-US" altLang="zh-TW" dirty="0"/>
              <a:t>(Wilde, 1998; </a:t>
            </a:r>
            <a:r>
              <a:rPr lang="en-US" altLang="zh-TW" dirty="0" err="1"/>
              <a:t>Pavlou</a:t>
            </a:r>
            <a:r>
              <a:rPr lang="en-US" altLang="zh-TW" dirty="0"/>
              <a:t> , 2003)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en-US" altLang="zh-TW" dirty="0"/>
              <a:t>ADS </a:t>
            </a:r>
            <a:r>
              <a:rPr lang="zh-TW" altLang="en-US" dirty="0"/>
              <a:t>的使用會出現不確定性和風險的情況，因為系統有時不能準確的運作導致出錯</a:t>
            </a:r>
            <a:r>
              <a:rPr lang="en-US" altLang="zh-TW" dirty="0"/>
              <a:t>(</a:t>
            </a:r>
            <a:r>
              <a:rPr lang="en-US" altLang="zh-TW" dirty="0" err="1"/>
              <a:t>Verberne</a:t>
            </a:r>
            <a:r>
              <a:rPr lang="en-US" altLang="zh-TW" dirty="0"/>
              <a:t> et al., 2012)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信任的形式是根據感知到的風險，感知較低的風險水平會導致更高的信任水平</a:t>
            </a:r>
            <a:r>
              <a:rPr lang="en-US" altLang="zh-TW" dirty="0"/>
              <a:t>(</a:t>
            </a:r>
            <a:r>
              <a:rPr lang="en-US" altLang="zh-TW" dirty="0" err="1"/>
              <a:t>Dinev</a:t>
            </a:r>
            <a:r>
              <a:rPr lang="en-US" altLang="zh-TW" dirty="0"/>
              <a:t> &amp; Hart ,2006)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46F72D-354F-4E10-9A72-CE5D9D556533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內部風險</a:t>
            </a:r>
            <a:r>
              <a:rPr lang="en-US" altLang="zh-TW" dirty="0"/>
              <a:t>——</a:t>
            </a:r>
            <a:r>
              <a:rPr lang="zh-TW" altLang="en-US" dirty="0"/>
              <a:t>指由於與 </a:t>
            </a:r>
            <a:r>
              <a:rPr lang="en-US" altLang="zh-TW" dirty="0"/>
              <a:t>ADS</a:t>
            </a:r>
            <a:r>
              <a:rPr lang="zh-TW" altLang="en-US" dirty="0"/>
              <a:t>相關的不確定性而產生的風險</a:t>
            </a:r>
            <a:r>
              <a:rPr lang="en-US" altLang="zh-TW" dirty="0"/>
              <a:t>(</a:t>
            </a:r>
            <a:r>
              <a:rPr lang="en-US" altLang="zh-TW" dirty="0" err="1"/>
              <a:t>Lefèvre</a:t>
            </a:r>
            <a:r>
              <a:rPr lang="en-US" altLang="zh-TW" dirty="0"/>
              <a:t> et al., 2014)</a:t>
            </a:r>
            <a:r>
              <a:rPr lang="zh-TW" altLang="en-US" dirty="0"/>
              <a:t>，即是車輛警報的可靠性。</a:t>
            </a:r>
            <a:endParaRPr lang="en-US" altLang="zh-TW" dirty="0"/>
          </a:p>
          <a:p>
            <a:pPr lvl="1"/>
            <a:r>
              <a:rPr lang="zh-TW" altLang="en-US" dirty="0">
                <a:highlight>
                  <a:srgbClr val="FFFF00"/>
                </a:highlight>
              </a:rPr>
              <a:t>內部風險的增加會降低信任</a:t>
            </a:r>
            <a:r>
              <a:rPr lang="zh-TW" altLang="en-US" dirty="0"/>
              <a:t>並使信任變得更加重要，並且隨著風險暴露時間的延長，即使客觀風險水平降低，感知風險水平的評級仍保持一定高度。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436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46F72D-354F-4E10-9A72-CE5D9D556533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外部風險</a:t>
            </a:r>
            <a:r>
              <a:rPr lang="en-US" altLang="zh-TW" dirty="0"/>
              <a:t>——</a:t>
            </a:r>
            <a:r>
              <a:rPr lang="zh-TW" altLang="en-US" dirty="0"/>
              <a:t>定義為與駕駛情況相關的不確定性</a:t>
            </a:r>
            <a:r>
              <a:rPr lang="en-US" altLang="zh-TW" dirty="0"/>
              <a:t>(Titchener et al., 2009)</a:t>
            </a:r>
            <a:r>
              <a:rPr lang="zh-TW" altLang="en-US" dirty="0"/>
              <a:t>，是通過改變駕駛能見度來操縱的。</a:t>
            </a:r>
            <a:endParaRPr lang="en-US" altLang="zh-TW" dirty="0"/>
          </a:p>
          <a:p>
            <a:pPr lvl="1"/>
            <a:r>
              <a:rPr lang="zh-TW" altLang="en-US" dirty="0"/>
              <a:t>外部風險可能會增加對 </a:t>
            </a:r>
            <a:r>
              <a:rPr lang="en-US" altLang="zh-TW" dirty="0"/>
              <a:t>ADS </a:t>
            </a:r>
            <a:r>
              <a:rPr lang="zh-TW" altLang="en-US" dirty="0"/>
              <a:t>的信任和依賴，因為脆弱感會造成委託人對受託人信任的行為</a:t>
            </a:r>
            <a:r>
              <a:rPr lang="en-US" altLang="zh-TW" dirty="0"/>
              <a:t>(</a:t>
            </a:r>
            <a:r>
              <a:rPr lang="en-US" altLang="zh-TW" dirty="0" err="1"/>
              <a:t>Verberne</a:t>
            </a:r>
            <a:r>
              <a:rPr lang="en-US" altLang="zh-TW" dirty="0"/>
              <a:t> et al., 2012)</a:t>
            </a:r>
            <a:r>
              <a:rPr lang="zh-TW" altLang="en-US" dirty="0"/>
              <a:t>。</a:t>
            </a:r>
            <a:endParaRPr lang="en-US" altLang="zh-TW" dirty="0"/>
          </a:p>
          <a:p>
            <a:pPr lvl="1"/>
            <a:r>
              <a:rPr lang="zh-TW" altLang="en-US" dirty="0"/>
              <a:t>在道路標誌分心、霧等情況下更多地依賴 </a:t>
            </a:r>
            <a:r>
              <a:rPr lang="en-US" altLang="zh-TW" dirty="0"/>
              <a:t>ADS</a:t>
            </a:r>
            <a:r>
              <a:rPr lang="zh-TW" altLang="en-US" dirty="0"/>
              <a:t>，對 </a:t>
            </a:r>
            <a:r>
              <a:rPr lang="en-US" altLang="zh-TW" dirty="0"/>
              <a:t>ADS </a:t>
            </a:r>
            <a:r>
              <a:rPr lang="zh-TW" altLang="en-US" dirty="0"/>
              <a:t>的信任也會增加</a:t>
            </a:r>
            <a:r>
              <a:rPr lang="en-US" altLang="zh-TW" dirty="0"/>
              <a:t>(</a:t>
            </a:r>
            <a:r>
              <a:rPr lang="en-US" altLang="zh-TW" dirty="0" err="1"/>
              <a:t>Horberry</a:t>
            </a:r>
            <a:r>
              <a:rPr lang="en-US" altLang="zh-TW" dirty="0"/>
              <a:t> &amp; </a:t>
            </a:r>
            <a:r>
              <a:rPr lang="en-US" altLang="zh-TW" dirty="0" err="1"/>
              <a:t>Edquist</a:t>
            </a:r>
            <a:r>
              <a:rPr lang="en-US" altLang="zh-TW" dirty="0"/>
              <a:t>, 2009; </a:t>
            </a:r>
            <a:r>
              <a:rPr lang="en-US" altLang="zh-TW" dirty="0" err="1"/>
              <a:t>Gentzler</a:t>
            </a:r>
            <a:r>
              <a:rPr lang="en-US" altLang="zh-TW" dirty="0"/>
              <a:t> et al., 2013)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38462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/>
              <a:t>2.</a:t>
            </a:r>
            <a:r>
              <a:rPr lang="zh-TW" altLang="en-US" dirty="0"/>
              <a:t>相關文獻</a:t>
            </a: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9D7F33-4CC1-46A7-B25D-3929DB3225E7}"/>
              </a:ext>
            </a:extLst>
          </p:cNvPr>
          <p:cNvSpPr txBox="1"/>
          <p:nvPr/>
        </p:nvSpPr>
        <p:spPr>
          <a:xfrm>
            <a:off x="5101277" y="400625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34F09C1-0DF6-487C-AED6-B9056DD76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20" name="內容版面配置區 2">
            <a:extLst>
              <a:ext uri="{FF2B5EF4-FFF2-40B4-BE49-F238E27FC236}">
                <a16:creationId xmlns:a16="http://schemas.microsoft.com/office/drawing/2014/main" id="{7A46F72D-354F-4E10-9A72-CE5D9D556533}"/>
              </a:ext>
            </a:extLst>
          </p:cNvPr>
          <p:cNvSpPr txBox="1">
            <a:spLocks/>
          </p:cNvSpPr>
          <p:nvPr/>
        </p:nvSpPr>
        <p:spPr>
          <a:xfrm>
            <a:off x="293683" y="1416005"/>
            <a:ext cx="7324317" cy="319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rPr lang="zh-TW" altLang="en-US" dirty="0"/>
              <a:t>駕駛員感知的不確定性和風險取決於對 </a:t>
            </a:r>
            <a:r>
              <a:rPr lang="en-US" altLang="zh-TW" dirty="0"/>
              <a:t>ADS </a:t>
            </a:r>
            <a:r>
              <a:rPr lang="zh-TW" altLang="en-US" dirty="0"/>
              <a:t>的信任，因為可以通過提高可信度來降低主觀風險</a:t>
            </a:r>
            <a:r>
              <a:rPr lang="en-US" altLang="zh-TW" dirty="0"/>
              <a:t>(</a:t>
            </a:r>
            <a:r>
              <a:rPr lang="en-US" altLang="zh-TW" dirty="0" err="1"/>
              <a:t>Verberne</a:t>
            </a:r>
            <a:r>
              <a:rPr lang="en-US" altLang="zh-TW" dirty="0"/>
              <a:t> et al., 2012)</a:t>
            </a:r>
            <a:r>
              <a:rPr lang="zh-TW" altLang="en-US" dirty="0"/>
              <a:t>。因此，我們試圖研究的研究問題是：</a:t>
            </a:r>
            <a:endParaRPr lang="en-US" altLang="zh-TW" dirty="0"/>
          </a:p>
          <a:p>
            <a:pPr lvl="1"/>
            <a:r>
              <a:rPr lang="en-US" altLang="zh-TW" dirty="0"/>
              <a:t>Q1</a:t>
            </a:r>
            <a:r>
              <a:rPr lang="zh-TW" altLang="en-US" dirty="0"/>
              <a:t>：內部和外部風險是否會緩和對 </a:t>
            </a:r>
            <a:r>
              <a:rPr lang="en-US" altLang="zh-TW" dirty="0"/>
              <a:t>ADS </a:t>
            </a:r>
            <a:r>
              <a:rPr lang="zh-TW" altLang="en-US" dirty="0"/>
              <a:t>的信任和依賴</a:t>
            </a:r>
            <a:r>
              <a:rPr lang="en-US" altLang="zh-TW" dirty="0"/>
              <a:t>reliance</a:t>
            </a:r>
            <a:r>
              <a:rPr lang="zh-TW" altLang="en-US" dirty="0"/>
              <a:t>之間的關係？</a:t>
            </a:r>
          </a:p>
          <a:p>
            <a:pPr lvl="1"/>
            <a:r>
              <a:rPr lang="en-US" altLang="zh-TW" dirty="0"/>
              <a:t>Q2</a:t>
            </a:r>
            <a:r>
              <a:rPr lang="zh-TW" altLang="en-US" dirty="0"/>
              <a:t>：對 </a:t>
            </a:r>
            <a:r>
              <a:rPr lang="en-US" altLang="zh-TW" dirty="0"/>
              <a:t>ADS </a:t>
            </a:r>
            <a:r>
              <a:rPr lang="zh-TW" altLang="en-US" dirty="0"/>
              <a:t>的依賴是否與更好的任務績效呈正相關？</a:t>
            </a:r>
          </a:p>
        </p:txBody>
      </p:sp>
    </p:spTree>
    <p:extLst>
      <p:ext uri="{BB962C8B-B14F-4D97-AF65-F5344CB8AC3E}">
        <p14:creationId xmlns:p14="http://schemas.microsoft.com/office/powerpoint/2010/main" val="2824184675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1781</Words>
  <Application>Microsoft Office PowerPoint</Application>
  <PresentationFormat>如螢幕大小 (16:9)</PresentationFormat>
  <Paragraphs>134</Paragraphs>
  <Slides>25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5" baseType="lpstr">
      <vt:lpstr>Arial</vt:lpstr>
      <vt:lpstr>Franklin Gothic Book</vt:lpstr>
      <vt:lpstr>宋体</vt:lpstr>
      <vt:lpstr>Roboto Condensed</vt:lpstr>
      <vt:lpstr>Roboto Condensed Light</vt:lpstr>
      <vt:lpstr>Arvo</vt:lpstr>
      <vt:lpstr>新細明體</vt:lpstr>
      <vt:lpstr>微軟正黑體</vt:lpstr>
      <vt:lpstr>Arial</vt:lpstr>
      <vt:lpstr>Salerio template</vt:lpstr>
      <vt:lpstr>自動駕駛系統中風險對駕駛員信任的影響</vt:lpstr>
      <vt:lpstr>背景動機及目的</vt:lpstr>
      <vt:lpstr>1-1 背景動機</vt:lpstr>
      <vt:lpstr>1-2 目的</vt:lpstr>
      <vt:lpstr>文獻探討</vt:lpstr>
      <vt:lpstr>2.相關文獻</vt:lpstr>
      <vt:lpstr>2.相關文獻</vt:lpstr>
      <vt:lpstr>2.相關文獻</vt:lpstr>
      <vt:lpstr>2.相關文獻</vt:lpstr>
      <vt:lpstr>方法</vt:lpstr>
      <vt:lpstr>3-1 受測者</vt:lpstr>
      <vt:lpstr>3-2 儀器設備</vt:lpstr>
      <vt:lpstr>3-3 受測者工作</vt:lpstr>
      <vt:lpstr>3-3 受測者工作</vt:lpstr>
      <vt:lpstr>3-4 實驗設計</vt:lpstr>
      <vt:lpstr>3-4 實驗設計</vt:lpstr>
      <vt:lpstr>3-4 實驗設計</vt:lpstr>
      <vt:lpstr>3-4 實驗設計</vt:lpstr>
      <vt:lpstr>3-5 實驗程序</vt:lpstr>
      <vt:lpstr>結果</vt:lpstr>
      <vt:lpstr>4. 結果(初步)</vt:lpstr>
      <vt:lpstr>4. 結果</vt:lpstr>
      <vt:lpstr>結果與討論</vt:lpstr>
      <vt:lpstr>5. 結果與討論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</dc:title>
  <dc:creator>陳善治</dc:creator>
  <cp:lastModifiedBy>user</cp:lastModifiedBy>
  <cp:revision>38</cp:revision>
  <dcterms:modified xsi:type="dcterms:W3CDTF">2022-09-12T14:20:27Z</dcterms:modified>
</cp:coreProperties>
</file>